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480" y="-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1273386" y="5994400"/>
            <a:ext cx="10464802" cy="389264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3386" y="4399192"/>
            <a:ext cx="10464802" cy="562362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“Escribe una cita aquí”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-1" y="1219199"/>
            <a:ext cx="13004801" cy="867438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o del título"/>
          <p:cNvSpPr txBox="1">
            <a:spLocks noGrp="1"/>
          </p:cNvSpPr>
          <p:nvPr>
            <p:ph type="title"/>
          </p:nvPr>
        </p:nvSpPr>
        <p:spPr>
          <a:xfrm>
            <a:off x="948266" y="3637279"/>
            <a:ext cx="11108268" cy="2479042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11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1666239" y="1198879"/>
            <a:ext cx="9672322" cy="645157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338666" y="6292426"/>
            <a:ext cx="12327468" cy="1070188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338666" y="7321973"/>
            <a:ext cx="12327468" cy="846667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948266" y="3637279"/>
            <a:ext cx="11108268" cy="2479042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idx="13"/>
          </p:nvPr>
        </p:nvSpPr>
        <p:spPr>
          <a:xfrm>
            <a:off x="4240106" y="1808479"/>
            <a:ext cx="9204963" cy="61366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880533" y="1727199"/>
            <a:ext cx="5452534" cy="2959948"/>
          </a:xfrm>
          <a:prstGeom prst="rect">
            <a:avLst/>
          </a:prstGeom>
        </p:spPr>
        <p:txBody>
          <a:bodyPr/>
          <a:lstStyle>
            <a:lvl1pPr>
              <a:defRPr sz="58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80533" y="4700693"/>
            <a:ext cx="5452534" cy="3054774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xfrm>
            <a:off x="900853" y="1408853"/>
            <a:ext cx="11203094" cy="121920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900853" y="1408853"/>
            <a:ext cx="11203094" cy="121920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xfrm>
            <a:off x="900853" y="2898986"/>
            <a:ext cx="11203094" cy="4958081"/>
          </a:xfrm>
          <a:prstGeom prst="rect">
            <a:avLst/>
          </a:prstGeom>
        </p:spPr>
        <p:txBody>
          <a:bodyPr anchor="ctr"/>
          <a:lstStyle>
            <a:lvl1pPr marL="449791" indent="-449791" algn="l">
              <a:spcBef>
                <a:spcPts val="4100"/>
              </a:spcBef>
              <a:buSzPct val="125000"/>
              <a:buChar char="•"/>
              <a:defRPr sz="3400"/>
            </a:lvl1pPr>
            <a:lvl2pPr marL="1084791" indent="-449791" algn="l">
              <a:spcBef>
                <a:spcPts val="4100"/>
              </a:spcBef>
              <a:buSzPct val="125000"/>
              <a:buChar char="•"/>
              <a:defRPr sz="3400"/>
            </a:lvl2pPr>
            <a:lvl3pPr marL="1719791" indent="-449791" algn="l">
              <a:spcBef>
                <a:spcPts val="4100"/>
              </a:spcBef>
              <a:buSzPct val="125000"/>
              <a:buChar char="•"/>
              <a:defRPr sz="3400"/>
            </a:lvl3pPr>
            <a:lvl4pPr marL="2354791" indent="-449791" algn="l">
              <a:spcBef>
                <a:spcPts val="4100"/>
              </a:spcBef>
              <a:buSzPct val="125000"/>
              <a:buChar char="•"/>
              <a:defRPr sz="3400"/>
            </a:lvl4pPr>
            <a:lvl5pPr marL="2989791" indent="-449791" algn="l">
              <a:spcBef>
                <a:spcPts val="4100"/>
              </a:spcBef>
              <a:buSzPct val="125000"/>
              <a:buChar char="•"/>
              <a:defRPr sz="3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5845386" y="2898986"/>
            <a:ext cx="7437122" cy="49580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900853" y="1408853"/>
            <a:ext cx="11203094" cy="121920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900853" y="2898986"/>
            <a:ext cx="5452534" cy="4958081"/>
          </a:xfrm>
          <a:prstGeom prst="rect">
            <a:avLst/>
          </a:prstGeom>
        </p:spPr>
        <p:txBody>
          <a:bodyPr anchor="ctr"/>
          <a:lstStyle>
            <a:lvl1pPr marL="382336" indent="-382336" algn="l">
              <a:spcBef>
                <a:spcPts val="3200"/>
              </a:spcBef>
              <a:buSzPct val="125000"/>
              <a:buChar char="•"/>
              <a:defRPr sz="2600"/>
            </a:lvl1pPr>
            <a:lvl2pPr marL="941136" indent="-382336" algn="l">
              <a:spcBef>
                <a:spcPts val="3200"/>
              </a:spcBef>
              <a:buSzPct val="125000"/>
              <a:buChar char="•"/>
              <a:defRPr sz="2600"/>
            </a:lvl2pPr>
            <a:lvl3pPr marL="1499936" indent="-382336" algn="l">
              <a:spcBef>
                <a:spcPts val="3200"/>
              </a:spcBef>
              <a:buSzPct val="125000"/>
              <a:buChar char="•"/>
              <a:defRPr sz="2600"/>
            </a:lvl3pPr>
            <a:lvl4pPr marL="2058736" indent="-382336" algn="l">
              <a:spcBef>
                <a:spcPts val="3200"/>
              </a:spcBef>
              <a:buSzPct val="125000"/>
              <a:buChar char="•"/>
              <a:defRPr sz="2600"/>
            </a:lvl4pPr>
            <a:lvl5pPr marL="2617536" indent="-382336" algn="l">
              <a:spcBef>
                <a:spcPts val="3200"/>
              </a:spcBef>
              <a:buSzPct val="125000"/>
              <a:buChar char="•"/>
              <a:defRPr sz="26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900853" y="2167466"/>
            <a:ext cx="11203094" cy="5418668"/>
          </a:xfrm>
          <a:prstGeom prst="rect">
            <a:avLst/>
          </a:prstGeom>
        </p:spPr>
        <p:txBody>
          <a:bodyPr anchor="ctr"/>
          <a:lstStyle>
            <a:lvl1pPr marL="449791" indent="-449791" algn="l">
              <a:spcBef>
                <a:spcPts val="4100"/>
              </a:spcBef>
              <a:buSzPct val="125000"/>
              <a:buChar char="•"/>
              <a:defRPr sz="3400"/>
            </a:lvl1pPr>
            <a:lvl2pPr marL="1084791" indent="-449791" algn="l">
              <a:spcBef>
                <a:spcPts val="4100"/>
              </a:spcBef>
              <a:buSzPct val="125000"/>
              <a:buChar char="•"/>
              <a:defRPr sz="3400"/>
            </a:lvl2pPr>
            <a:lvl3pPr marL="1719791" indent="-449791" algn="l">
              <a:spcBef>
                <a:spcPts val="4100"/>
              </a:spcBef>
              <a:buSzPct val="125000"/>
              <a:buChar char="•"/>
              <a:defRPr sz="3400"/>
            </a:lvl3pPr>
            <a:lvl4pPr marL="2354791" indent="-449791" algn="l">
              <a:spcBef>
                <a:spcPts val="4100"/>
              </a:spcBef>
              <a:buSzPct val="125000"/>
              <a:buChar char="•"/>
              <a:defRPr sz="3400"/>
            </a:lvl4pPr>
            <a:lvl5pPr marL="2989791" indent="-449791" algn="l">
              <a:spcBef>
                <a:spcPts val="4100"/>
              </a:spcBef>
              <a:buSzPct val="125000"/>
              <a:buChar char="•"/>
              <a:defRPr sz="3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8363381" y="4971626"/>
            <a:ext cx="4478229" cy="29870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8155093" y="1822026"/>
            <a:ext cx="4443308" cy="2962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idx="15"/>
          </p:nvPr>
        </p:nvSpPr>
        <p:spPr>
          <a:xfrm>
            <a:off x="-162561" y="1822026"/>
            <a:ext cx="9174481" cy="61163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948266" y="2445173"/>
            <a:ext cx="11108268" cy="2479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948266" y="4991946"/>
            <a:ext cx="11108268" cy="84666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52590" y="8195733"/>
            <a:ext cx="292846" cy="276894"/>
          </a:xfrm>
          <a:prstGeom prst="rect">
            <a:avLst/>
          </a:prstGeom>
          <a:ln w="3175">
            <a:miter lim="400000"/>
          </a:ln>
        </p:spPr>
        <p:txBody>
          <a:bodyPr wrap="none" lIns="27093" tIns="27093" rIns="27093" bIns="27093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70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hyperlink" Target="http://www.graphenstone.com" TargetMode="Externa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hyperlink" Target="https://youtu.be/IQb2XulMNU0" TargetMode="External"/><Relationship Id="rId4" Type="http://schemas.openxmlformats.org/officeDocument/2006/relationships/hyperlink" Target="http://www.graphenstone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graphenstone.com/pdfs/cert2019/GrafCleanAgPLUS_JIS-L-1902_Microorganismos.pdf" TargetMode="External"/><Relationship Id="rId5" Type="http://schemas.openxmlformats.org/officeDocument/2006/relationships/hyperlink" Target="https://journals.sagepub.com/doi/pdf/10.1177/153567600701200206" TargetMode="External"/><Relationship Id="rId4" Type="http://schemas.openxmlformats.org/officeDocument/2006/relationships/hyperlink" Target="http://www.graphenstone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phenstone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ángulo"/>
          <p:cNvSpPr/>
          <p:nvPr/>
        </p:nvSpPr>
        <p:spPr>
          <a:xfrm>
            <a:off x="-7129" y="-14662"/>
            <a:ext cx="13019058" cy="10107911"/>
          </a:xfrm>
          <a:prstGeom prst="rect">
            <a:avLst/>
          </a:prstGeom>
          <a:solidFill>
            <a:srgbClr val="286AA6"/>
          </a:solidFill>
          <a:ln w="3175">
            <a:miter lim="400000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28" name="PLV.jpg" descr="PL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45485"/>
            <a:ext cx="13004801" cy="646263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ángulo"/>
          <p:cNvSpPr/>
          <p:nvPr/>
        </p:nvSpPr>
        <p:spPr>
          <a:xfrm>
            <a:off x="-7129" y="-14662"/>
            <a:ext cx="13019058" cy="1553237"/>
          </a:xfrm>
          <a:prstGeom prst="rect">
            <a:avLst/>
          </a:prstGeom>
          <a:solidFill>
            <a:srgbClr val="296BA6"/>
          </a:solidFill>
          <a:ln w="3175">
            <a:miter lim="400000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31" name="Graphenstone-Logo-blanco.png" descr="Graphenstone-Logo-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8" y="-67218"/>
            <a:ext cx="1772046" cy="1772047"/>
          </a:xfrm>
          <a:prstGeom prst="rect">
            <a:avLst/>
          </a:prstGeom>
          <a:ln w="3175">
            <a:miter lim="400000"/>
          </a:ln>
        </p:spPr>
      </p:pic>
      <p:sp>
        <p:nvSpPr>
          <p:cNvPr id="132" name="Nuestro laboratorio, y en especial el equipo de I+D, ha trabajado con gran esfuerzo y dedicación en el desarrollo de una imprimación que complementa y potencia la acción antibacteriana de nuestro producto GrafClean Ag+, creando así un KIT de Triple Acció"/>
          <p:cNvSpPr txBox="1"/>
          <p:nvPr/>
        </p:nvSpPr>
        <p:spPr>
          <a:xfrm>
            <a:off x="316578" y="1916963"/>
            <a:ext cx="12371643" cy="37788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/>
          <a:p>
            <a:pPr algn="l"/>
            <a:r>
              <a:rPr lang="ja-JP" altLang="ja-JP" sz="2200" b="0" dirty="0"/>
              <a:t>当社の研究所の開発部門は、当社の製品</a:t>
            </a:r>
            <a:r>
              <a:rPr lang="es-ES" altLang="ja-JP" sz="2200" b="0" dirty="0" err="1"/>
              <a:t>GrafClean</a:t>
            </a:r>
            <a:r>
              <a:rPr lang="es-ES" altLang="ja-JP" sz="2200" b="0" dirty="0"/>
              <a:t> Ag+</a:t>
            </a:r>
            <a:r>
              <a:rPr lang="ja-JP" altLang="ja-JP" sz="2200" b="0" dirty="0"/>
              <a:t>の殺菌作用を補完および強化するプライマーの開発に多大な努力を注ぎ、その結果、</a:t>
            </a:r>
            <a:r>
              <a:rPr lang="es-ES" altLang="ja-JP" sz="2200" dirty="0"/>
              <a:t>Triple </a:t>
            </a:r>
            <a:r>
              <a:rPr lang="es-ES" altLang="ja-JP" sz="2200" dirty="0" err="1"/>
              <a:t>Action</a:t>
            </a:r>
            <a:r>
              <a:rPr lang="es-ES" altLang="ja-JP" sz="2200" dirty="0"/>
              <a:t> KIT（</a:t>
            </a:r>
            <a:r>
              <a:rPr lang="ja-JP" altLang="ja-JP" sz="2200" dirty="0"/>
              <a:t>殺菌、浄化、抗菌）</a:t>
            </a:r>
            <a:r>
              <a:rPr lang="ja-JP" altLang="ja-JP" sz="2200" b="0" dirty="0"/>
              <a:t>をご紹介する運びとなりました。</a:t>
            </a:r>
          </a:p>
          <a:p>
            <a:pPr algn="l" defTabSz="457200">
              <a:defRPr sz="2200">
                <a:solidFill>
                  <a:srgbClr val="08090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solidFill>
                <a:srgbClr val="000000"/>
              </a:solidFill>
            </a:endParaRPr>
          </a:p>
          <a:p>
            <a:pPr algn="l"/>
            <a:r>
              <a:rPr lang="es-ES" altLang="ja-JP" sz="2200" b="0" dirty="0" err="1"/>
              <a:t>Graphenstone</a:t>
            </a:r>
            <a:r>
              <a:rPr lang="ja-JP" altLang="ja-JP" sz="2200" b="0" dirty="0"/>
              <a:t>が開発した新しい製法から誕生した</a:t>
            </a:r>
            <a:r>
              <a:rPr lang="es-ES" altLang="ja-JP" sz="2200" dirty="0"/>
              <a:t>Primer Plus</a:t>
            </a:r>
            <a:r>
              <a:rPr lang="ja-JP" altLang="ja-JP" sz="2200" b="0" dirty="0"/>
              <a:t>の</a:t>
            </a:r>
            <a:r>
              <a:rPr lang="es-ES" altLang="ja-JP" sz="2200" b="0" dirty="0"/>
              <a:t>13</a:t>
            </a:r>
            <a:r>
              <a:rPr lang="ja-JP" altLang="en-US" sz="2200" b="0" dirty="0"/>
              <a:t>を上回る</a:t>
            </a:r>
            <a:r>
              <a:rPr lang="ja-JP" altLang="ja-JP" sz="2200" b="0" dirty="0"/>
              <a:t>高ｐ</a:t>
            </a:r>
            <a:r>
              <a:rPr lang="es-ES" altLang="ja-JP" sz="2200" b="0" dirty="0"/>
              <a:t>H</a:t>
            </a:r>
            <a:r>
              <a:rPr lang="ja-JP" altLang="ja-JP" sz="2200" b="0" dirty="0"/>
              <a:t>値が</a:t>
            </a:r>
            <a:r>
              <a:rPr lang="ja-JP" altLang="ja-JP" sz="2200" dirty="0"/>
              <a:t>コロナウィルス</a:t>
            </a:r>
            <a:r>
              <a:rPr lang="ja-JP" altLang="ja-JP" sz="2200" b="0" dirty="0"/>
              <a:t>を除去します。これはフランスの研究機関サノフィパスツール（世界最大のワクチンメーカー）が明らかにした内容で、ｐ</a:t>
            </a:r>
            <a:r>
              <a:rPr lang="es-ES" altLang="ja-JP" sz="2200" b="0" dirty="0"/>
              <a:t>H </a:t>
            </a:r>
            <a:r>
              <a:rPr lang="ja-JP" altLang="ja-JP" sz="2200" b="0" dirty="0"/>
              <a:t>値</a:t>
            </a:r>
            <a:r>
              <a:rPr lang="es-ES" altLang="ja-JP" sz="2200" b="0" dirty="0"/>
              <a:t>13-13.5</a:t>
            </a:r>
            <a:r>
              <a:rPr lang="ja-JP" altLang="ja-JP" sz="2200" b="0" dirty="0"/>
              <a:t>で</a:t>
            </a:r>
            <a:r>
              <a:rPr lang="es-ES" altLang="ja-JP" sz="2200" b="0" dirty="0"/>
              <a:t>SARS </a:t>
            </a:r>
            <a:r>
              <a:rPr lang="es-ES" altLang="ja-JP" sz="2200" b="0" dirty="0" err="1"/>
              <a:t>CoV</a:t>
            </a:r>
            <a:r>
              <a:rPr lang="ja-JP" altLang="ja-JP" sz="2200" b="0" dirty="0"/>
              <a:t>コロナウィルスが</a:t>
            </a:r>
            <a:r>
              <a:rPr lang="es-ES" altLang="ja-JP" sz="2200" dirty="0"/>
              <a:t>24</a:t>
            </a:r>
            <a:r>
              <a:rPr lang="ja-JP" altLang="ja-JP" sz="2200" dirty="0"/>
              <a:t>時間</a:t>
            </a:r>
            <a:r>
              <a:rPr lang="ja-JP" altLang="ja-JP" sz="2200" b="0" dirty="0"/>
              <a:t>で完全に不活性化されることが証明されています。</a:t>
            </a:r>
          </a:p>
          <a:p>
            <a:pPr algn="just" defTabSz="457200">
              <a:defRPr sz="2200" b="0">
                <a:solidFill>
                  <a:srgbClr val="08090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  <a:p>
            <a:pPr algn="just" defTabSz="457200">
              <a:defRPr sz="2200" i="1">
                <a:solidFill>
                  <a:srgbClr val="002E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altLang="ja-JP" sz="2200" i="1" dirty="0" err="1">
                <a:sym typeface="Helvetica"/>
              </a:rPr>
              <a:t>Graphenstone</a:t>
            </a:r>
            <a:r>
              <a:rPr lang="es-ES" altLang="ja-JP" sz="2200" i="1" dirty="0">
                <a:sym typeface="Helvetica"/>
              </a:rPr>
              <a:t> </a:t>
            </a:r>
            <a:r>
              <a:rPr lang="ja-JP" altLang="ja-JP" sz="2200" i="1" dirty="0">
                <a:sym typeface="Helvetica"/>
              </a:rPr>
              <a:t>は</a:t>
            </a:r>
            <a:r>
              <a:rPr lang="es-ES" altLang="ja-JP" sz="2200" i="1" dirty="0">
                <a:sym typeface="Helvetica"/>
              </a:rPr>
              <a:t>Triple </a:t>
            </a:r>
            <a:r>
              <a:rPr lang="es-ES" altLang="ja-JP" sz="2200" i="1" dirty="0" err="1">
                <a:sym typeface="Helvetica"/>
              </a:rPr>
              <a:t>Action</a:t>
            </a:r>
            <a:r>
              <a:rPr lang="es-ES" altLang="ja-JP" sz="2200" i="1" dirty="0">
                <a:sym typeface="Helvetica"/>
              </a:rPr>
              <a:t> KIT</a:t>
            </a:r>
            <a:r>
              <a:rPr lang="ja-JP" altLang="ja-JP" sz="2200" i="1" dirty="0">
                <a:sym typeface="Helvetica"/>
              </a:rPr>
              <a:t>を使って健やかな空間作りのお手伝いをします。</a:t>
            </a:r>
          </a:p>
          <a:p>
            <a:pPr algn="just" defTabSz="457200">
              <a:defRPr sz="2200" i="1">
                <a:solidFill>
                  <a:srgbClr val="002E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pic>
        <p:nvPicPr>
          <p:cNvPr id="133" name="Recurso 1.png" descr="Recurso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347" y="171084"/>
            <a:ext cx="4412106" cy="1295444"/>
          </a:xfrm>
          <a:prstGeom prst="rect">
            <a:avLst/>
          </a:prstGeom>
          <a:ln w="3175">
            <a:miter lim="400000"/>
          </a:ln>
        </p:spPr>
      </p:pic>
      <p:sp>
        <p:nvSpPr>
          <p:cNvPr id="134" name="www.graphenstone.com"/>
          <p:cNvSpPr txBox="1"/>
          <p:nvPr/>
        </p:nvSpPr>
        <p:spPr>
          <a:xfrm>
            <a:off x="9512533" y="1040106"/>
            <a:ext cx="3024972" cy="36432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>
                <a:solidFill>
                  <a:srgbClr val="FFFFFF"/>
                </a:solidFill>
                <a:hlinkClick r:id="rId4"/>
              </a:defRPr>
            </a:lvl1pPr>
          </a:lstStyle>
          <a:p>
            <a:r>
              <a:rPr>
                <a:hlinkClick r:id="rId4"/>
              </a:rPr>
              <a:t>www.graphenstone.com</a:t>
            </a:r>
          </a:p>
        </p:txBody>
      </p:sp>
      <p:grpSp>
        <p:nvGrpSpPr>
          <p:cNvPr id="138" name="Grupo"/>
          <p:cNvGrpSpPr/>
          <p:nvPr/>
        </p:nvGrpSpPr>
        <p:grpSpPr>
          <a:xfrm>
            <a:off x="232881" y="7157447"/>
            <a:ext cx="5939043" cy="2862126"/>
            <a:chOff x="0" y="0"/>
            <a:chExt cx="5939042" cy="2862125"/>
          </a:xfrm>
        </p:grpSpPr>
        <p:pic>
          <p:nvPicPr>
            <p:cNvPr id="135" name="GrafCleanAg+-15L-2019-Digital.png" descr="GrafCleanAg+-15L-2019-Digital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76917" y="0"/>
              <a:ext cx="2862126" cy="2862126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36" name="Primer+-Desinfectante-es-4L-20120-ES.png" descr="Primer+-Desinfectante-es-4L-20120-E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96385"/>
              <a:ext cx="2430128" cy="2148879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137" name="+"/>
            <p:cNvSpPr txBox="1"/>
            <p:nvPr/>
          </p:nvSpPr>
          <p:spPr>
            <a:xfrm>
              <a:off x="2601574" y="506894"/>
              <a:ext cx="642413" cy="158197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7093" tIns="27093" rIns="27093" bIns="27093" numCol="1" anchor="ctr">
              <a:noAutofit/>
            </a:bodyPr>
            <a:lstStyle>
              <a:lvl1pPr>
                <a:defRPr sz="8400">
                  <a:solidFill>
                    <a:srgbClr val="165493"/>
                  </a:solidFill>
                </a:defRPr>
              </a:lvl1pPr>
            </a:lstStyle>
            <a:p>
              <a:r>
                <a:t>+</a:t>
              </a:r>
            </a:p>
          </p:txBody>
        </p:sp>
      </p:grpSp>
      <p:grpSp>
        <p:nvGrpSpPr>
          <p:cNvPr id="143" name="Grupo"/>
          <p:cNvGrpSpPr/>
          <p:nvPr/>
        </p:nvGrpSpPr>
        <p:grpSpPr>
          <a:xfrm>
            <a:off x="6137962" y="7819442"/>
            <a:ext cx="6958098" cy="1848114"/>
            <a:chOff x="0" y="0"/>
            <a:chExt cx="6958097" cy="1848113"/>
          </a:xfrm>
        </p:grpSpPr>
        <p:pic>
          <p:nvPicPr>
            <p:cNvPr id="139" name="Recurso 2.png" descr="Recurso 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059" y="21573"/>
              <a:ext cx="3072592" cy="1062578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40" name="Recurso 3.png" descr="Recurso 3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752208"/>
              <a:ext cx="3671944" cy="1062578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41" name="Recurso 4.png" descr="Recurso 4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29305" y="0"/>
              <a:ext cx="3391269" cy="1129232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42" name="Recurso 5.png" descr="Recurso 5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91784" y="718881"/>
              <a:ext cx="3466313" cy="1129232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sp>
        <p:nvSpPr>
          <p:cNvPr id="144" name="1º Desinfección total"/>
          <p:cNvSpPr txBox="1"/>
          <p:nvPr/>
        </p:nvSpPr>
        <p:spPr>
          <a:xfrm>
            <a:off x="371369" y="6305872"/>
            <a:ext cx="2077295" cy="362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>
              <a:defRPr>
                <a:solidFill>
                  <a:srgbClr val="396639"/>
                </a:solidFill>
              </a:defRPr>
            </a:lvl1pPr>
          </a:lstStyle>
          <a:p>
            <a:r>
              <a:rPr dirty="0"/>
              <a:t>1</a:t>
            </a:r>
            <a:r>
              <a:rPr lang="en-US" altLang="ja-JP" dirty="0"/>
              <a:t>.</a:t>
            </a:r>
            <a:r>
              <a:rPr lang="ja-JP" altLang="ja-JP" dirty="0"/>
              <a:t>消毒効果</a:t>
            </a:r>
            <a:endParaRPr dirty="0"/>
          </a:p>
        </p:txBody>
      </p:sp>
      <p:sp>
        <p:nvSpPr>
          <p:cNvPr id="145" name="2º Protección e inhibición"/>
          <p:cNvSpPr txBox="1"/>
          <p:nvPr/>
        </p:nvSpPr>
        <p:spPr>
          <a:xfrm>
            <a:off x="3732043" y="6305872"/>
            <a:ext cx="2077295" cy="362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>
              <a:defRPr>
                <a:solidFill>
                  <a:srgbClr val="396639"/>
                </a:solidFill>
              </a:defRPr>
            </a:lvl1pPr>
          </a:lstStyle>
          <a:p>
            <a:r>
              <a:rPr dirty="0"/>
              <a:t>2</a:t>
            </a:r>
            <a:r>
              <a:rPr lang="en-US" altLang="ja-JP" dirty="0"/>
              <a:t>.</a:t>
            </a:r>
            <a:r>
              <a:rPr lang="ja-JP" altLang="ja-JP" dirty="0"/>
              <a:t>抗菌と保護効果</a:t>
            </a:r>
            <a:endParaRPr dirty="0"/>
          </a:p>
        </p:txBody>
      </p:sp>
      <p:sp>
        <p:nvSpPr>
          <p:cNvPr id="146" name="Línea"/>
          <p:cNvSpPr/>
          <p:nvPr/>
        </p:nvSpPr>
        <p:spPr>
          <a:xfrm flipV="1">
            <a:off x="1410016" y="6839947"/>
            <a:ext cx="1" cy="549906"/>
          </a:xfrm>
          <a:prstGeom prst="line">
            <a:avLst/>
          </a:prstGeom>
          <a:ln w="38100">
            <a:solidFill>
              <a:srgbClr val="EF6B37"/>
            </a:solidFill>
            <a:miter lim="400000"/>
            <a:headEnd type="triangle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7" name="Línea"/>
          <p:cNvSpPr/>
          <p:nvPr/>
        </p:nvSpPr>
        <p:spPr>
          <a:xfrm flipV="1">
            <a:off x="4770689" y="6839947"/>
            <a:ext cx="1" cy="549906"/>
          </a:xfrm>
          <a:prstGeom prst="line">
            <a:avLst/>
          </a:prstGeom>
          <a:ln w="38100">
            <a:solidFill>
              <a:srgbClr val="EF6B37"/>
            </a:solidFill>
            <a:miter lim="400000"/>
            <a:headEnd type="triangle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raphenstone-Logo-blanco.png" descr="Graphenstone-Logo-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261" y="-67218"/>
            <a:ext cx="1772047" cy="1772047"/>
          </a:xfrm>
          <a:prstGeom prst="rect">
            <a:avLst/>
          </a:prstGeom>
          <a:ln w="3175">
            <a:miter lim="400000"/>
          </a:ln>
        </p:spPr>
      </p:pic>
      <p:sp>
        <p:nvSpPr>
          <p:cNvPr id="150" name="Rectángulo"/>
          <p:cNvSpPr/>
          <p:nvPr/>
        </p:nvSpPr>
        <p:spPr>
          <a:xfrm>
            <a:off x="-7129" y="-14662"/>
            <a:ext cx="13019058" cy="1553237"/>
          </a:xfrm>
          <a:prstGeom prst="rect">
            <a:avLst/>
          </a:prstGeom>
          <a:solidFill>
            <a:srgbClr val="296BA6"/>
          </a:solidFill>
          <a:ln w="3175">
            <a:miter lim="400000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51" name="Graphenstone-Logo-blanco.png" descr="Graphenstone-Logo-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8" y="-67218"/>
            <a:ext cx="1772046" cy="1772047"/>
          </a:xfrm>
          <a:prstGeom prst="rect">
            <a:avLst/>
          </a:prstGeom>
          <a:ln w="3175">
            <a:miter lim="400000"/>
          </a:ln>
        </p:spPr>
      </p:pic>
      <p:sp>
        <p:nvSpPr>
          <p:cNvPr id="152" name="Primer Plus: solución desinfectante ecológica, natural y sin olor que actúa en húmedo, eliminando los microorganismos de superficies interiores y exteriores.…"/>
          <p:cNvSpPr txBox="1"/>
          <p:nvPr/>
        </p:nvSpPr>
        <p:spPr>
          <a:xfrm>
            <a:off x="364849" y="1851905"/>
            <a:ext cx="12275102" cy="48406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>
            <a:spAutoFit/>
          </a:bodyPr>
          <a:lstStyle/>
          <a:p>
            <a:pPr marL="264583" indent="-264583" algn="just">
              <a:spcBef>
                <a:spcPts val="500"/>
              </a:spcBef>
              <a:buSzPct val="125000"/>
              <a:buChar char="•"/>
              <a:defRPr sz="2200" b="0"/>
            </a:pPr>
            <a:r>
              <a:rPr b="1" dirty="0"/>
              <a:t>Primer Plus: </a:t>
            </a:r>
            <a:r>
              <a:rPr lang="ja-JP" altLang="ja-JP" sz="2200" dirty="0"/>
              <a:t>エコ、天然素材を使用、無臭、殺菌効果あり。塗布後、プライマーが乾くまでに内外の</a:t>
            </a:r>
            <a:r>
              <a:rPr lang="ja-JP" altLang="ja-JP" sz="2200" u="sng" dirty="0"/>
              <a:t>微生物の除去</a:t>
            </a:r>
            <a:r>
              <a:rPr lang="ja-JP" altLang="ja-JP" sz="2200" dirty="0"/>
              <a:t>の効果を発揮します。水酸化カルシウムがたくさん含まれており、</a:t>
            </a:r>
            <a:r>
              <a:rPr lang="es-ES" altLang="ja-JP" sz="2200" u="sng" dirty="0"/>
              <a:t>13</a:t>
            </a:r>
            <a:r>
              <a:rPr lang="ja-JP" altLang="en-US" sz="2200" u="sng" dirty="0"/>
              <a:t>を上回る</a:t>
            </a:r>
            <a:r>
              <a:rPr lang="ja-JP" altLang="ja-JP" sz="2200" u="sng" dirty="0"/>
              <a:t>高</a:t>
            </a:r>
            <a:r>
              <a:rPr lang="es-ES" altLang="ja-JP" sz="2200" u="sng" dirty="0"/>
              <a:t>pH</a:t>
            </a:r>
            <a:r>
              <a:rPr lang="ja-JP" altLang="ja-JP" sz="2200" u="sng" dirty="0"/>
              <a:t>値</a:t>
            </a:r>
            <a:r>
              <a:rPr lang="ja-JP" altLang="ja-JP" sz="2200" dirty="0"/>
              <a:t>のおかげで優れた殺菌性を発揮します。有毒物質や溶剤は含有しておらず</a:t>
            </a:r>
            <a:r>
              <a:rPr lang="es-ES" altLang="ja-JP" sz="2200" u="sng" dirty="0"/>
              <a:t>CO2</a:t>
            </a:r>
            <a:r>
              <a:rPr lang="ja-JP" altLang="ja-JP" sz="2200" u="sng" dirty="0"/>
              <a:t>を吸収</a:t>
            </a:r>
            <a:r>
              <a:rPr lang="ja-JP" altLang="ja-JP" sz="2200" dirty="0"/>
              <a:t>します。</a:t>
            </a:r>
            <a:endParaRPr dirty="0"/>
          </a:p>
          <a:p>
            <a:pPr indent="254000" algn="just">
              <a:spcBef>
                <a:spcPts val="500"/>
              </a:spcBef>
              <a:defRPr sz="2200" b="0"/>
            </a:pPr>
            <a:endParaRPr dirty="0"/>
          </a:p>
          <a:p>
            <a:pPr algn="l" defTabSz="457200">
              <a:spcBef>
                <a:spcPts val="500"/>
              </a:spcBef>
              <a:defRPr sz="2200" b="0" i="1">
                <a:solidFill>
                  <a:srgbClr val="165493"/>
                </a:solidFill>
                <a:uFill>
                  <a:solidFill>
                    <a:srgbClr val="08090A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altLang="ja-JP" sz="2200" b="0" i="1" dirty="0">
                <a:sym typeface="Helvetica"/>
              </a:rPr>
              <a:t>Primer Plus</a:t>
            </a:r>
            <a:r>
              <a:rPr lang="ja-JP" altLang="ja-JP" sz="2200" b="0" i="1" dirty="0">
                <a:sym typeface="Helvetica"/>
              </a:rPr>
              <a:t>の殺菌効果を確実にするためには</a:t>
            </a:r>
            <a:r>
              <a:rPr lang="es-ES" altLang="ja-JP" sz="2200" b="0" i="1" dirty="0">
                <a:sym typeface="Helvetica"/>
              </a:rPr>
              <a:t>Primer Plus </a:t>
            </a:r>
            <a:r>
              <a:rPr lang="ja-JP" altLang="ja-JP" sz="2200" b="0" i="1" dirty="0">
                <a:sym typeface="Helvetica"/>
              </a:rPr>
              <a:t>を塗布して</a:t>
            </a:r>
            <a:r>
              <a:rPr lang="es-ES" altLang="ja-JP" sz="2200" b="0" i="1" dirty="0">
                <a:sym typeface="Helvetica"/>
              </a:rPr>
              <a:t>24</a:t>
            </a:r>
            <a:r>
              <a:rPr lang="ja-JP" altLang="ja-JP" sz="2200" b="0" i="1" dirty="0">
                <a:sym typeface="Helvetica"/>
              </a:rPr>
              <a:t>時間</a:t>
            </a:r>
            <a:r>
              <a:rPr lang="ja-JP" altLang="en-US" sz="2200" b="0" i="1" dirty="0">
                <a:sym typeface="Helvetica"/>
              </a:rPr>
              <a:t>経過したのち、</a:t>
            </a:r>
            <a:r>
              <a:rPr lang="es-ES" altLang="ja-JP" sz="2200" b="0" i="1" dirty="0" err="1">
                <a:sym typeface="Helvetica"/>
              </a:rPr>
              <a:t>GrafClean</a:t>
            </a:r>
            <a:r>
              <a:rPr lang="es-ES" altLang="ja-JP" sz="2200" b="0" i="1" dirty="0">
                <a:sym typeface="Helvetica"/>
              </a:rPr>
              <a:t> Ag+.</a:t>
            </a:r>
            <a:r>
              <a:rPr lang="ja-JP" altLang="ja-JP" sz="2200" b="0" i="1" dirty="0">
                <a:sym typeface="Helvetica"/>
              </a:rPr>
              <a:t>を</a:t>
            </a:r>
            <a:r>
              <a:rPr lang="es-ES" altLang="ja-JP" sz="2200" b="0" i="1" dirty="0">
                <a:sym typeface="Helvetica"/>
              </a:rPr>
              <a:t>7</a:t>
            </a:r>
            <a:r>
              <a:rPr lang="ja-JP" altLang="ja-JP" sz="2200" b="0" i="1" dirty="0">
                <a:sym typeface="Helvetica"/>
              </a:rPr>
              <a:t>日以内に塗装してください。</a:t>
            </a:r>
          </a:p>
          <a:p>
            <a:pPr algn="l" defTabSz="457200">
              <a:spcBef>
                <a:spcPts val="500"/>
              </a:spcBef>
              <a:defRPr sz="2200" b="0" i="1">
                <a:solidFill>
                  <a:srgbClr val="165493"/>
                </a:solidFill>
                <a:uFill>
                  <a:solidFill>
                    <a:srgbClr val="08090A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  <a:p>
            <a:pPr algn="l" defTabSz="457200">
              <a:spcBef>
                <a:spcPts val="500"/>
              </a:spcBef>
              <a:defRPr sz="2200" b="0" i="1">
                <a:solidFill>
                  <a:srgbClr val="165493"/>
                </a:solidFill>
                <a:uFill>
                  <a:solidFill>
                    <a:srgbClr val="08090A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  <a:p>
            <a:pPr marL="264583" indent="-264583" algn="just" defTabSz="457200">
              <a:spcBef>
                <a:spcPts val="500"/>
              </a:spcBef>
              <a:buSzPct val="125000"/>
              <a:buChar char="•"/>
              <a:defRPr sz="2200" b="0">
                <a:solidFill>
                  <a:srgbClr val="08090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 dirty="0" err="1"/>
              <a:t>GrafClean</a:t>
            </a:r>
            <a:r>
              <a:rPr b="1" dirty="0"/>
              <a:t> Ag+:</a:t>
            </a:r>
            <a:r>
              <a:rPr dirty="0"/>
              <a:t> </a:t>
            </a:r>
            <a:r>
              <a:rPr lang="ja-JP" altLang="ja-JP" sz="2200" b="0" dirty="0">
                <a:sym typeface="Helvetica"/>
              </a:rPr>
              <a:t>配合されている</a:t>
            </a:r>
            <a:r>
              <a:rPr lang="ja-JP" altLang="ja-JP" sz="2200" u="sng" dirty="0">
                <a:sym typeface="Helvetica"/>
              </a:rPr>
              <a:t>シルバーイオン</a:t>
            </a:r>
            <a:r>
              <a:rPr lang="es-ES" altLang="ja-JP" sz="2200" b="0" dirty="0">
                <a:sym typeface="Helvetica"/>
              </a:rPr>
              <a:t> (Ag+)</a:t>
            </a:r>
            <a:r>
              <a:rPr lang="ja-JP" altLang="ja-JP" sz="2200" b="0" dirty="0">
                <a:sym typeface="Helvetica"/>
              </a:rPr>
              <a:t>の効果により、乾燥した表面の</a:t>
            </a:r>
            <a:r>
              <a:rPr lang="ja-JP" altLang="ja-JP" sz="2200" dirty="0">
                <a:sym typeface="Helvetica"/>
              </a:rPr>
              <a:t>あらゆる</a:t>
            </a:r>
            <a:r>
              <a:rPr lang="ja-JP" altLang="ja-JP" sz="2200" u="sng" dirty="0">
                <a:sym typeface="Helvetica"/>
              </a:rPr>
              <a:t>微生物（細菌、真菌、原生動物）の成長</a:t>
            </a:r>
            <a:r>
              <a:rPr lang="ja-JP" altLang="en-US" sz="2200" u="sng" dirty="0">
                <a:sym typeface="Helvetica"/>
              </a:rPr>
              <a:t>を妨げ</a:t>
            </a:r>
            <a:r>
              <a:rPr lang="ja-JP" altLang="en-US" sz="2200" b="0" u="sng" dirty="0">
                <a:sym typeface="Helvetica"/>
              </a:rPr>
              <a:t>て抗菌</a:t>
            </a:r>
            <a:r>
              <a:rPr lang="ja-JP" altLang="ja-JP" sz="2200" b="0" dirty="0">
                <a:sym typeface="Helvetica"/>
              </a:rPr>
              <a:t>をします。表面を繰り返し洗浄を行った後でも</a:t>
            </a:r>
            <a:r>
              <a:rPr lang="ja-JP" altLang="ja-JP" sz="2200" b="0" u="sng" dirty="0">
                <a:sym typeface="Helvetica"/>
              </a:rPr>
              <a:t>抗菌効果</a:t>
            </a:r>
            <a:r>
              <a:rPr lang="ja-JP" altLang="ja-JP" sz="2200" b="0" dirty="0">
                <a:sym typeface="Helvetica"/>
              </a:rPr>
              <a:t>は持続します。</a:t>
            </a:r>
            <a:r>
              <a:rPr lang="en-US" altLang="ja-JP" sz="2200" b="0" dirty="0">
                <a:sym typeface="Helvetica"/>
              </a:rPr>
              <a:t>Primer</a:t>
            </a:r>
            <a:r>
              <a:rPr lang="es-ES" altLang="ja-JP" sz="2200" b="0" dirty="0">
                <a:sym typeface="Helvetica"/>
              </a:rPr>
              <a:t> Plus</a:t>
            </a:r>
            <a:r>
              <a:rPr lang="ja-JP" altLang="ja-JP" sz="2200" b="0" dirty="0">
                <a:sym typeface="Helvetica"/>
              </a:rPr>
              <a:t>と同様に有毒物質や溶剤は含有しておらず、高い通気性があります。</a:t>
            </a:r>
            <a:endParaRPr dirty="0"/>
          </a:p>
        </p:txBody>
      </p:sp>
      <p:pic>
        <p:nvPicPr>
          <p:cNvPr id="153" name="Recurso 1.png" descr="Recurso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347" y="171084"/>
            <a:ext cx="4412106" cy="1295444"/>
          </a:xfrm>
          <a:prstGeom prst="rect">
            <a:avLst/>
          </a:prstGeom>
          <a:ln w="3175">
            <a:miter lim="400000"/>
          </a:ln>
        </p:spPr>
      </p:pic>
      <p:sp>
        <p:nvSpPr>
          <p:cNvPr id="154" name="www.graphenstone.com"/>
          <p:cNvSpPr txBox="1"/>
          <p:nvPr/>
        </p:nvSpPr>
        <p:spPr>
          <a:xfrm>
            <a:off x="9512533" y="1040106"/>
            <a:ext cx="3024972" cy="36432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>
                <a:solidFill>
                  <a:srgbClr val="FFFFFF"/>
                </a:solidFill>
                <a:hlinkClick r:id="rId4"/>
              </a:defRPr>
            </a:lvl1pPr>
          </a:lstStyle>
          <a:p>
            <a:r>
              <a:rPr>
                <a:hlinkClick r:id="rId4"/>
              </a:rPr>
              <a:t>www.graphenstone.com</a:t>
            </a:r>
          </a:p>
        </p:txBody>
      </p:sp>
      <p:pic>
        <p:nvPicPr>
          <p:cNvPr id="155" name="Imagen" descr="Imagen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148" y="7557861"/>
            <a:ext cx="3435919" cy="1938418"/>
          </a:xfrm>
          <a:prstGeom prst="rect">
            <a:avLst/>
          </a:prstGeom>
          <a:ln w="3175">
            <a:miter lim="400000"/>
          </a:ln>
        </p:spPr>
      </p:pic>
      <p:pic>
        <p:nvPicPr>
          <p:cNvPr id="156" name="580b57fcd9996e24bc43c548.png" descr="580b57fcd9996e24bc43c54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38364" y="7468961"/>
            <a:ext cx="1138527" cy="708451"/>
          </a:xfrm>
          <a:prstGeom prst="rect">
            <a:avLst/>
          </a:prstGeom>
          <a:ln w="3175">
            <a:miter lim="400000"/>
          </a:ln>
        </p:spPr>
      </p:pic>
      <p:sp>
        <p:nvSpPr>
          <p:cNvPr id="157" name="Clic para ver video"/>
          <p:cNvSpPr txBox="1"/>
          <p:nvPr/>
        </p:nvSpPr>
        <p:spPr>
          <a:xfrm>
            <a:off x="9546240" y="7564996"/>
            <a:ext cx="1401238" cy="5163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1500" b="0" i="1" u="sng">
                <a:solidFill>
                  <a:srgbClr val="011993"/>
                </a:solidFill>
              </a:defRPr>
            </a:lvl1pPr>
          </a:lstStyle>
          <a:p>
            <a:r>
              <a:rPr lang="ja-JP" altLang="ja-JP" dirty="0"/>
              <a:t>ここをクリック</a:t>
            </a:r>
          </a:p>
          <a:p>
            <a:endParaRPr dirty="0"/>
          </a:p>
        </p:txBody>
      </p:sp>
      <p:sp>
        <p:nvSpPr>
          <p:cNvPr id="158" name="Le resultará muy útil ver este video para conocer el funcionamiento y poder desinfectante del KIT"/>
          <p:cNvSpPr txBox="1"/>
          <p:nvPr/>
        </p:nvSpPr>
        <p:spPr>
          <a:xfrm>
            <a:off x="613433" y="7497308"/>
            <a:ext cx="8402034" cy="11344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 algn="l" defTabSz="457200">
              <a:spcBef>
                <a:spcPts val="500"/>
              </a:spcBef>
              <a:defRPr sz="2200" b="0">
                <a:solidFill>
                  <a:srgbClr val="08090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altLang="ja-JP" dirty="0"/>
              <a:t>Triple </a:t>
            </a:r>
            <a:r>
              <a:rPr lang="es-ES" altLang="ja-JP" dirty="0" err="1"/>
              <a:t>Action</a:t>
            </a:r>
            <a:r>
              <a:rPr lang="es-ES" altLang="ja-JP" dirty="0"/>
              <a:t> KIT</a:t>
            </a:r>
            <a:r>
              <a:rPr lang="ja-JP" altLang="ja-JP" dirty="0"/>
              <a:t>の使い方と消毒効果の詳細はこちらの動画でごらんいただけます。</a:t>
            </a:r>
          </a:p>
          <a:p>
            <a:endParaRPr dirty="0"/>
          </a:p>
        </p:txBody>
      </p:sp>
      <p:sp>
        <p:nvSpPr>
          <p:cNvPr id="159" name="Línea"/>
          <p:cNvSpPr/>
          <p:nvPr/>
        </p:nvSpPr>
        <p:spPr>
          <a:xfrm>
            <a:off x="6359845" y="8299015"/>
            <a:ext cx="2835650" cy="1"/>
          </a:xfrm>
          <a:prstGeom prst="line">
            <a:avLst/>
          </a:prstGeom>
          <a:ln w="38100">
            <a:solidFill>
              <a:srgbClr val="165493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ángulo"/>
          <p:cNvSpPr/>
          <p:nvPr/>
        </p:nvSpPr>
        <p:spPr>
          <a:xfrm>
            <a:off x="-7129" y="-14662"/>
            <a:ext cx="13019058" cy="1553237"/>
          </a:xfrm>
          <a:prstGeom prst="rect">
            <a:avLst/>
          </a:prstGeom>
          <a:solidFill>
            <a:srgbClr val="296BA6"/>
          </a:solidFill>
          <a:ln w="3175">
            <a:miter lim="400000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62" name="Graphenstone-Logo-blanco.png" descr="Graphenstone-Logo-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8" y="-67218"/>
            <a:ext cx="1772046" cy="1772047"/>
          </a:xfrm>
          <a:prstGeom prst="rect">
            <a:avLst/>
          </a:prstGeom>
          <a:ln w="3175">
            <a:miter lim="400000"/>
          </a:ln>
        </p:spPr>
      </p:pic>
      <p:pic>
        <p:nvPicPr>
          <p:cNvPr id="163" name="Recurso 1.png" descr="Recurso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347" y="171084"/>
            <a:ext cx="4412106" cy="1295444"/>
          </a:xfrm>
          <a:prstGeom prst="rect">
            <a:avLst/>
          </a:prstGeom>
          <a:ln w="3175">
            <a:miter lim="400000"/>
          </a:ln>
        </p:spPr>
      </p:pic>
      <p:sp>
        <p:nvSpPr>
          <p:cNvPr id="164" name="www.graphenstone.com"/>
          <p:cNvSpPr txBox="1"/>
          <p:nvPr/>
        </p:nvSpPr>
        <p:spPr>
          <a:xfrm>
            <a:off x="9512533" y="1040106"/>
            <a:ext cx="3024972" cy="36432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>
                <a:solidFill>
                  <a:srgbClr val="FFFFFF"/>
                </a:solidFill>
                <a:hlinkClick r:id="rId4"/>
              </a:defRPr>
            </a:lvl1pPr>
          </a:lstStyle>
          <a:p>
            <a:r>
              <a:rPr>
                <a:hlinkClick r:id="rId4"/>
              </a:rPr>
              <a:t>www.graphenstone.com</a:t>
            </a:r>
          </a:p>
        </p:txBody>
      </p:sp>
      <p:sp>
        <p:nvSpPr>
          <p:cNvPr id="165" name="1. Acción desinfectante del Primer Plus:"/>
          <p:cNvSpPr txBox="1"/>
          <p:nvPr/>
        </p:nvSpPr>
        <p:spPr>
          <a:xfrm>
            <a:off x="318047" y="2667393"/>
            <a:ext cx="4999266" cy="4394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>
              <a:defRPr sz="2500"/>
            </a:lvl1pPr>
          </a:lstStyle>
          <a:p>
            <a:pPr algn="l"/>
            <a:r>
              <a:rPr dirty="0"/>
              <a:t>1.</a:t>
            </a:r>
            <a:r>
              <a:rPr lang="es-ES" altLang="ja-JP" dirty="0"/>
              <a:t> Primer Plus</a:t>
            </a:r>
            <a:r>
              <a:rPr lang="ja-JP" altLang="ja-JP" dirty="0"/>
              <a:t>の消毒効果</a:t>
            </a:r>
            <a:r>
              <a:rPr dirty="0"/>
              <a:t>:</a:t>
            </a:r>
          </a:p>
        </p:txBody>
      </p:sp>
      <p:sp>
        <p:nvSpPr>
          <p:cNvPr id="166" name="COVID: Ensayo científico realizado por el prestigioso laboratorio francés Sanofi Pasteur (anexamos documento)"/>
          <p:cNvSpPr txBox="1"/>
          <p:nvPr/>
        </p:nvSpPr>
        <p:spPr>
          <a:xfrm>
            <a:off x="323490" y="3188734"/>
            <a:ext cx="12357820" cy="60871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/>
          <a:p>
            <a:pPr algn="just"/>
            <a:r>
              <a:rPr lang="ja-JP" altLang="ja-JP" dirty="0"/>
              <a:t>コロナウィルス：フランスの研究機関サノフィパスツールの</a:t>
            </a:r>
            <a:r>
              <a:rPr lang="ja-JP" altLang="en-US" dirty="0"/>
              <a:t>試験</a:t>
            </a:r>
            <a:r>
              <a:rPr lang="ja-JP" altLang="ja-JP" dirty="0"/>
              <a:t>結果（詳細はリンクを参照）</a:t>
            </a:r>
          </a:p>
          <a:p>
            <a:pPr algn="just"/>
            <a:endParaRPr sz="1600" dirty="0"/>
          </a:p>
        </p:txBody>
      </p:sp>
      <p:sp>
        <p:nvSpPr>
          <p:cNvPr id="167" name="El estudio recoge que a Ph13 - 13,5, el virus SARS CoV desaparece transcurridas 24 horas.…"/>
          <p:cNvSpPr txBox="1"/>
          <p:nvPr/>
        </p:nvSpPr>
        <p:spPr>
          <a:xfrm>
            <a:off x="318047" y="3886081"/>
            <a:ext cx="12368706" cy="19937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>
            <a:spAutoFit/>
          </a:bodyPr>
          <a:lstStyle/>
          <a:p>
            <a:pPr algn="just">
              <a:defRPr sz="1800" b="0"/>
            </a:pPr>
            <a:r>
              <a:rPr lang="ja-JP" altLang="ja-JP" sz="1800" b="0" dirty="0"/>
              <a:t>ｐ</a:t>
            </a:r>
            <a:r>
              <a:rPr lang="es-ES" altLang="ja-JP" sz="1800" b="0" dirty="0"/>
              <a:t>H </a:t>
            </a:r>
            <a:r>
              <a:rPr lang="ja-JP" altLang="ja-JP" sz="1800" b="0" dirty="0"/>
              <a:t>値</a:t>
            </a:r>
            <a:r>
              <a:rPr lang="es-ES" altLang="ja-JP" sz="1800" b="0" dirty="0"/>
              <a:t>13-13.5</a:t>
            </a:r>
            <a:r>
              <a:rPr lang="ja-JP" altLang="ja-JP" sz="1800" b="0" dirty="0"/>
              <a:t>で</a:t>
            </a:r>
            <a:r>
              <a:rPr lang="es-ES" altLang="ja-JP" sz="1800" b="0" dirty="0"/>
              <a:t>SARS </a:t>
            </a:r>
            <a:r>
              <a:rPr lang="es-ES" altLang="ja-JP" sz="1800" b="0" dirty="0" err="1"/>
              <a:t>CoV</a:t>
            </a:r>
            <a:r>
              <a:rPr lang="ja-JP" altLang="ja-JP" sz="1800" b="0" dirty="0"/>
              <a:t>コロナウィルスが</a:t>
            </a:r>
            <a:r>
              <a:rPr lang="es-ES" altLang="ja-JP" sz="1800" b="0" dirty="0"/>
              <a:t>24</a:t>
            </a:r>
            <a:r>
              <a:rPr lang="ja-JP" altLang="ja-JP" sz="1800" b="0" dirty="0"/>
              <a:t>時間で完全に不活性化されることが証明されています。</a:t>
            </a:r>
          </a:p>
          <a:p>
            <a:pPr algn="just">
              <a:defRPr sz="1800" b="0"/>
            </a:pPr>
            <a:endParaRPr dirty="0"/>
          </a:p>
          <a:p>
            <a:pPr algn="just">
              <a:defRPr sz="1800" b="0"/>
            </a:pPr>
            <a:r>
              <a:rPr u="sng" dirty="0">
                <a:hlinkClick r:id="rId5"/>
              </a:rPr>
              <a:t>https://journals.sagepub.com/doi/pdf/10.1177/153567600701200206</a:t>
            </a:r>
          </a:p>
          <a:p>
            <a:pPr algn="just">
              <a:defRPr sz="1800" b="0"/>
            </a:pPr>
            <a:endParaRPr u="sng" dirty="0">
              <a:hlinkClick r:id="rId5"/>
            </a:endParaRPr>
          </a:p>
          <a:p>
            <a:pPr algn="just">
              <a:defRPr sz="1800" b="0"/>
            </a:pPr>
            <a:r>
              <a:rPr lang="ja-JP" altLang="ja-JP" sz="1800" b="0" dirty="0"/>
              <a:t>当社の製品</a:t>
            </a:r>
            <a:r>
              <a:rPr lang="es-ES" altLang="ja-JP" sz="1800" b="0" dirty="0"/>
              <a:t>Primer Plus</a:t>
            </a:r>
            <a:r>
              <a:rPr lang="ja-JP" altLang="ja-JP" sz="1800" b="0" dirty="0"/>
              <a:t>が持つ</a:t>
            </a:r>
            <a:r>
              <a:rPr lang="es-ES" altLang="ja-JP" sz="1800" b="0" dirty="0"/>
              <a:t>13</a:t>
            </a:r>
            <a:r>
              <a:rPr lang="ja-JP" altLang="ja-JP" sz="1800" b="0" dirty="0"/>
              <a:t>以上の高</a:t>
            </a:r>
            <a:r>
              <a:rPr lang="es-ES" altLang="ja-JP" sz="1800" b="0" dirty="0"/>
              <a:t>pH</a:t>
            </a:r>
            <a:r>
              <a:rPr lang="ja-JP" altLang="ja-JP" sz="1800" b="0" dirty="0"/>
              <a:t>値が塗布後</a:t>
            </a:r>
            <a:r>
              <a:rPr lang="es-ES" altLang="ja-JP" sz="1800" b="0" dirty="0"/>
              <a:t>24</a:t>
            </a:r>
            <a:r>
              <a:rPr lang="ja-JP" altLang="ja-JP" sz="1800" b="0" dirty="0"/>
              <a:t>時間でコロナウィルスを除去します。プライマーが乾く前の状態でこの効果を発揮します。</a:t>
            </a:r>
          </a:p>
          <a:p>
            <a:pPr algn="just">
              <a:defRPr sz="1800" b="0"/>
            </a:pPr>
            <a:endParaRPr dirty="0"/>
          </a:p>
        </p:txBody>
      </p:sp>
      <p:sp>
        <p:nvSpPr>
          <p:cNvPr id="168" name="2. Certificados GrafClean AG+"/>
          <p:cNvSpPr txBox="1"/>
          <p:nvPr/>
        </p:nvSpPr>
        <p:spPr>
          <a:xfrm>
            <a:off x="323359" y="6022811"/>
            <a:ext cx="4636098" cy="4394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algn="l">
              <a:defRPr sz="2500"/>
            </a:lvl1pPr>
          </a:lstStyle>
          <a:p>
            <a:r>
              <a:rPr dirty="0"/>
              <a:t>2. </a:t>
            </a:r>
            <a:r>
              <a:rPr dirty="0" err="1"/>
              <a:t>GrafClean</a:t>
            </a:r>
            <a:r>
              <a:rPr dirty="0"/>
              <a:t> AG+</a:t>
            </a:r>
            <a:r>
              <a:rPr lang="ja-JP" altLang="en-US" dirty="0"/>
              <a:t>の効果の証明</a:t>
            </a:r>
            <a:endParaRPr dirty="0"/>
          </a:p>
        </p:txBody>
      </p:sp>
      <p:sp>
        <p:nvSpPr>
          <p:cNvPr id="169" name="Actividad de inhibición contra el COVID (anexamos documentos)…"/>
          <p:cNvSpPr txBox="1"/>
          <p:nvPr/>
        </p:nvSpPr>
        <p:spPr>
          <a:xfrm>
            <a:off x="323490" y="6535494"/>
            <a:ext cx="12357820" cy="2609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>
            <a:spAutoFit/>
          </a:bodyPr>
          <a:lstStyle/>
          <a:p>
            <a:pPr algn="just"/>
            <a:r>
              <a:rPr lang="ja-JP" altLang="ja-JP" dirty="0"/>
              <a:t>コロナウィルスに対する抗菌作用（詳細はリンクを参照）</a:t>
            </a:r>
          </a:p>
          <a:p>
            <a:pPr algn="just"/>
            <a:endParaRPr sz="1600" dirty="0"/>
          </a:p>
          <a:p>
            <a:pPr algn="just">
              <a:defRPr sz="1800" b="0"/>
            </a:pPr>
            <a:r>
              <a:rPr lang="ja-JP" altLang="en-US" sz="1800" b="0" dirty="0"/>
              <a:t>コロナウィルス</a:t>
            </a:r>
            <a:r>
              <a:rPr lang="ja-JP" altLang="ja-JP" sz="1800" b="0" dirty="0"/>
              <a:t>に対する抗菌効果とその持続性についての</a:t>
            </a:r>
            <a:r>
              <a:rPr lang="ja-JP" altLang="en-US" sz="1800" b="0" dirty="0"/>
              <a:t>試験が</a:t>
            </a:r>
            <a:r>
              <a:rPr lang="es-ES" altLang="ja-JP" sz="1800" b="0" dirty="0"/>
              <a:t>UNE-EN 14476:2014 + A1:2015</a:t>
            </a:r>
            <a:r>
              <a:rPr lang="ja-JP" altLang="ja-JP" sz="1800" b="0" dirty="0"/>
              <a:t>に基づい</a:t>
            </a:r>
            <a:r>
              <a:rPr lang="ja-JP" altLang="en-US" sz="1800" b="0" dirty="0"/>
              <a:t>て行われています。</a:t>
            </a:r>
            <a:endParaRPr lang="ja-JP" altLang="ja-JP" sz="1800" b="0" dirty="0"/>
          </a:p>
          <a:p>
            <a:pPr algn="just"/>
            <a:endParaRPr dirty="0"/>
          </a:p>
          <a:p>
            <a:pPr algn="just"/>
            <a:r>
              <a:rPr lang="ja-JP" altLang="ja-JP" dirty="0"/>
              <a:t>抗菌作用</a:t>
            </a:r>
            <a:r>
              <a:rPr lang="ja-JP" altLang="en-US" dirty="0"/>
              <a:t>について</a:t>
            </a:r>
            <a:r>
              <a:rPr sz="1600" dirty="0"/>
              <a:t>:</a:t>
            </a:r>
          </a:p>
          <a:p>
            <a:pPr algn="just">
              <a:defRPr sz="1800" b="0"/>
            </a:pPr>
            <a:r>
              <a:rPr lang="en-US" altLang="ja-JP" sz="1800" b="0" dirty="0" err="1"/>
              <a:t>GrafClean</a:t>
            </a:r>
            <a:r>
              <a:rPr lang="en-US" altLang="ja-JP" sz="1800" b="0" dirty="0"/>
              <a:t> AG+</a:t>
            </a:r>
            <a:r>
              <a:rPr lang="ja-JP" altLang="ja-JP" sz="1800" b="0" dirty="0"/>
              <a:t>の抗菌作用を証明する</a:t>
            </a:r>
            <a:r>
              <a:rPr lang="ja-JP" altLang="en-US" sz="1800" b="0" dirty="0"/>
              <a:t>試験</a:t>
            </a:r>
            <a:r>
              <a:rPr lang="ja-JP" altLang="ja-JP" sz="1800" b="0" dirty="0"/>
              <a:t>結果</a:t>
            </a:r>
          </a:p>
          <a:p>
            <a:pPr algn="just">
              <a:defRPr sz="1800" b="0"/>
            </a:pPr>
            <a:endParaRPr dirty="0"/>
          </a:p>
          <a:p>
            <a:pPr algn="just">
              <a:defRPr sz="1800" b="0"/>
            </a:pPr>
            <a:r>
              <a:rPr u="sng" dirty="0">
                <a:hlinkClick r:id="rId6"/>
              </a:rPr>
              <a:t>https://graphenstone.com/pdfs/cert2019/GrafCleanAgPLUS_JIS-L-1902_Microorganismos.pdf</a:t>
            </a:r>
            <a:endParaRPr sz="1600" dirty="0"/>
          </a:p>
        </p:txBody>
      </p:sp>
      <p:sp>
        <p:nvSpPr>
          <p:cNvPr id="170" name="ENSAYOS Y CERTIFICACIONES"/>
          <p:cNvSpPr txBox="1"/>
          <p:nvPr/>
        </p:nvSpPr>
        <p:spPr>
          <a:xfrm>
            <a:off x="4748612" y="1886631"/>
            <a:ext cx="3507583" cy="4394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/>
          <a:p>
            <a:pPr lvl="1">
              <a:defRPr sz="2500"/>
            </a:pPr>
            <a:r>
              <a:rPr lang="ja-JP" altLang="en-US" dirty="0"/>
              <a:t>性能試験と効果の証明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ángulo"/>
          <p:cNvSpPr/>
          <p:nvPr/>
        </p:nvSpPr>
        <p:spPr>
          <a:xfrm>
            <a:off x="-7129" y="-6198"/>
            <a:ext cx="13019058" cy="9765996"/>
          </a:xfrm>
          <a:prstGeom prst="rect">
            <a:avLst/>
          </a:prstGeom>
          <a:solidFill>
            <a:srgbClr val="296BA6"/>
          </a:solidFill>
          <a:ln w="3175">
            <a:miter lim="400000"/>
          </a:ln>
        </p:spPr>
        <p:txBody>
          <a:bodyPr lIns="0" tIns="0" rIns="0" bIns="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3" name="Con este KIT, Graphenstone contribuye a satisfacer la demanda que en estos momentos se está generando debido a la situación mundial que vivimos.…"/>
          <p:cNvSpPr txBox="1"/>
          <p:nvPr/>
        </p:nvSpPr>
        <p:spPr>
          <a:xfrm>
            <a:off x="815632" y="4994832"/>
            <a:ext cx="11373536" cy="268664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/>
          <a:p>
            <a:pPr defTabSz="457200">
              <a:defRPr sz="22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Con </a:t>
            </a:r>
            <a:r>
              <a:rPr dirty="0" err="1"/>
              <a:t>este</a:t>
            </a:r>
            <a:r>
              <a:rPr dirty="0"/>
              <a:t> KIT, </a:t>
            </a:r>
            <a:r>
              <a:rPr dirty="0" err="1"/>
              <a:t>Graphenstone</a:t>
            </a:r>
            <a:r>
              <a:rPr dirty="0"/>
              <a:t> </a:t>
            </a:r>
            <a:r>
              <a:rPr dirty="0" err="1"/>
              <a:t>contribuye</a:t>
            </a:r>
            <a:r>
              <a:rPr dirty="0"/>
              <a:t> a </a:t>
            </a:r>
            <a:r>
              <a:rPr dirty="0" err="1"/>
              <a:t>satisfacer</a:t>
            </a:r>
            <a:r>
              <a:rPr dirty="0"/>
              <a:t> la </a:t>
            </a:r>
            <a:r>
              <a:rPr dirty="0" err="1"/>
              <a:t>demanda</a:t>
            </a:r>
            <a:r>
              <a:rPr dirty="0"/>
              <a:t> que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estos</a:t>
            </a:r>
            <a:r>
              <a:rPr dirty="0"/>
              <a:t> </a:t>
            </a:r>
            <a:r>
              <a:rPr dirty="0" err="1"/>
              <a:t>momentos</a:t>
            </a:r>
            <a:r>
              <a:rPr dirty="0"/>
              <a:t> se </a:t>
            </a:r>
            <a:r>
              <a:rPr dirty="0" err="1"/>
              <a:t>está</a:t>
            </a:r>
            <a:r>
              <a:rPr dirty="0"/>
              <a:t> </a:t>
            </a:r>
            <a:r>
              <a:rPr dirty="0" err="1"/>
              <a:t>generando</a:t>
            </a:r>
            <a:r>
              <a:rPr dirty="0"/>
              <a:t> </a:t>
            </a:r>
            <a:r>
              <a:rPr dirty="0" err="1"/>
              <a:t>debido</a:t>
            </a:r>
            <a:r>
              <a:rPr dirty="0"/>
              <a:t> a la </a:t>
            </a:r>
            <a:r>
              <a:rPr dirty="0" err="1"/>
              <a:t>situación</a:t>
            </a:r>
            <a:r>
              <a:rPr dirty="0"/>
              <a:t> </a:t>
            </a:r>
            <a:r>
              <a:rPr dirty="0" err="1"/>
              <a:t>mundial</a:t>
            </a:r>
            <a:r>
              <a:rPr dirty="0"/>
              <a:t> que </a:t>
            </a:r>
            <a:r>
              <a:rPr dirty="0" err="1"/>
              <a:t>vivimos</a:t>
            </a:r>
            <a:r>
              <a:rPr dirty="0"/>
              <a:t>.</a:t>
            </a:r>
            <a:r>
              <a:rPr b="0" dirty="0"/>
              <a:t> </a:t>
            </a:r>
          </a:p>
          <a:p>
            <a:pPr defTabSz="457200">
              <a:defRPr sz="22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  <a:p>
            <a:pPr defTabSz="457200">
              <a:defRPr sz="22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Sin </a:t>
            </a:r>
            <a:r>
              <a:rPr dirty="0" err="1"/>
              <a:t>tóxicos</a:t>
            </a:r>
            <a:r>
              <a:rPr dirty="0"/>
              <a:t>, sin </a:t>
            </a:r>
            <a:r>
              <a:rPr dirty="0" err="1"/>
              <a:t>disolventes</a:t>
            </a:r>
            <a:r>
              <a:rPr dirty="0"/>
              <a:t>, sin </a:t>
            </a:r>
            <a:r>
              <a:rPr dirty="0" err="1"/>
              <a:t>químicos</a:t>
            </a:r>
            <a:r>
              <a:rPr dirty="0"/>
              <a:t> y sin </a:t>
            </a:r>
            <a:r>
              <a:rPr dirty="0" err="1"/>
              <a:t>olor</a:t>
            </a:r>
            <a:r>
              <a:rPr dirty="0"/>
              <a:t>.</a:t>
            </a:r>
          </a:p>
          <a:p>
            <a:pPr defTabSz="457200">
              <a:defRPr sz="22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</a:t>
            </a:r>
          </a:p>
          <a:p>
            <a:pPr defTabSz="457200">
              <a:defRPr sz="22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Graphenstone</a:t>
            </a:r>
            <a:r>
              <a:rPr dirty="0"/>
              <a:t> </a:t>
            </a:r>
            <a:r>
              <a:rPr dirty="0" err="1"/>
              <a:t>ofrece</a:t>
            </a:r>
            <a:r>
              <a:rPr dirty="0"/>
              <a:t> al mercado la </a:t>
            </a:r>
            <a:r>
              <a:rPr dirty="0" err="1"/>
              <a:t>mejor</a:t>
            </a:r>
            <a:r>
              <a:rPr dirty="0"/>
              <a:t> </a:t>
            </a:r>
            <a:r>
              <a:rPr dirty="0" err="1"/>
              <a:t>alternativa</a:t>
            </a:r>
            <a:r>
              <a:rPr dirty="0"/>
              <a:t> </a:t>
            </a:r>
            <a:r>
              <a:rPr dirty="0" err="1"/>
              <a:t>ecológica</a:t>
            </a:r>
            <a:r>
              <a:rPr dirty="0"/>
              <a:t> para que los </a:t>
            </a:r>
            <a:r>
              <a:rPr dirty="0" err="1"/>
              <a:t>espacios</a:t>
            </a:r>
            <a:r>
              <a:rPr dirty="0"/>
              <a:t> </a:t>
            </a:r>
            <a:r>
              <a:rPr dirty="0" err="1"/>
              <a:t>sean</a:t>
            </a:r>
            <a:r>
              <a:rPr dirty="0"/>
              <a:t> </a:t>
            </a:r>
            <a:r>
              <a:rPr dirty="0" err="1"/>
              <a:t>completamente</a:t>
            </a:r>
            <a:r>
              <a:rPr dirty="0"/>
              <a:t> </a:t>
            </a:r>
            <a:r>
              <a:rPr dirty="0" err="1"/>
              <a:t>saludables</a:t>
            </a:r>
            <a:r>
              <a:rPr dirty="0"/>
              <a:t> y </a:t>
            </a:r>
            <a:r>
              <a:rPr dirty="0" err="1"/>
              <a:t>libres</a:t>
            </a:r>
            <a:r>
              <a:rPr dirty="0"/>
              <a:t> de </a:t>
            </a:r>
            <a:r>
              <a:rPr dirty="0" err="1"/>
              <a:t>microorganismos</a:t>
            </a:r>
            <a:r>
              <a:rPr dirty="0"/>
              <a:t>.</a:t>
            </a:r>
          </a:p>
        </p:txBody>
      </p:sp>
      <p:pic>
        <p:nvPicPr>
          <p:cNvPr id="174" name="Graphenstone-Logo-blanco.png" descr="Graphenstone-Logo-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66" y="210468"/>
            <a:ext cx="3977868" cy="3977867"/>
          </a:xfrm>
          <a:prstGeom prst="rect">
            <a:avLst/>
          </a:prstGeom>
          <a:ln w="3175">
            <a:miter lim="400000"/>
          </a:ln>
        </p:spPr>
      </p:pic>
      <p:sp>
        <p:nvSpPr>
          <p:cNvPr id="175" name="www.graphenstone.com"/>
          <p:cNvSpPr txBox="1"/>
          <p:nvPr/>
        </p:nvSpPr>
        <p:spPr>
          <a:xfrm>
            <a:off x="4768058" y="8185641"/>
            <a:ext cx="3468684" cy="4013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2300">
                <a:solidFill>
                  <a:srgbClr val="FFFFFF"/>
                </a:solidFill>
                <a:hlinkClick r:id="rId3"/>
              </a:defRPr>
            </a:lvl1pPr>
          </a:lstStyle>
          <a:p>
            <a:r>
              <a:rPr>
                <a:hlinkClick r:id="rId3"/>
              </a:rPr>
              <a:t>www.graphenstone.com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991</Words>
  <Application>Microsoft Office PowerPoint</Application>
  <PresentationFormat>Personalizado</PresentationFormat>
  <Paragraphs>42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Helvetica Neue</vt:lpstr>
      <vt:lpstr>Helvetica Neue Light</vt:lpstr>
      <vt:lpstr>Helvetica Neue Medium</vt:lpstr>
      <vt:lpstr>Arial</vt:lpstr>
      <vt:lpstr>Helvetica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Ayako Anzai</dc:creator>
  <cp:lastModifiedBy>Anzai Ayako</cp:lastModifiedBy>
  <cp:revision>13</cp:revision>
  <dcterms:modified xsi:type="dcterms:W3CDTF">2020-04-24T10:37:48Z</dcterms:modified>
</cp:coreProperties>
</file>